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5" r:id="rId2"/>
    <p:sldId id="259" r:id="rId3"/>
    <p:sldId id="261" r:id="rId4"/>
    <p:sldId id="262" r:id="rId5"/>
    <p:sldId id="263" r:id="rId6"/>
    <p:sldId id="288" r:id="rId7"/>
    <p:sldId id="286" r:id="rId8"/>
    <p:sldId id="264" r:id="rId9"/>
    <p:sldId id="282" r:id="rId10"/>
    <p:sldId id="267" r:id="rId11"/>
    <p:sldId id="268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BD6F0E1F-EABD-4D08-BA6F-DF2BA48591D4}">
          <p14:sldIdLst>
            <p14:sldId id="285"/>
            <p14:sldId id="259"/>
            <p14:sldId id="261"/>
            <p14:sldId id="262"/>
            <p14:sldId id="263"/>
            <p14:sldId id="288"/>
            <p14:sldId id="286"/>
            <p14:sldId id="264"/>
            <p14:sldId id="282"/>
            <p14:sldId id="267"/>
            <p14:sldId id="268"/>
            <p14:sldId id="269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F1F4"/>
    <a:srgbClr val="7BD0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22" autoAdjust="0"/>
  </p:normalViewPr>
  <p:slideViewPr>
    <p:cSldViewPr>
      <p:cViewPr>
        <p:scale>
          <a:sx n="90" d="100"/>
          <a:sy n="90" d="100"/>
        </p:scale>
        <p:origin x="-24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3FD7C-08D1-47DB-878D-4D0DE0E7115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601FA-F0E2-4F43-A03E-C1FAF479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3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203B22-BCC7-4EFF-B0DF-7DE8257A4A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7D7E496-8A27-43F8-9AE4-EDF7A0A04E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09575" y="1550988"/>
            <a:ext cx="5586413" cy="4189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73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52400"/>
            <a:ext cx="6091236" cy="5850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710" y="326525"/>
            <a:ext cx="2168540" cy="25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89" y="836612"/>
            <a:ext cx="8335962" cy="55451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1……………………………………………………………………………………………………………..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2 …………………………………………………………………………………………………………...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3……………………………………………………………………………………………………………..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4 …………………………………………………………………………………………………………….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5 ……………………………………………………………………………………………………………. 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6……………………………………………………………………………………………………………… 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7 ……………………………………………………………………………………………………………. 7</a:t>
            </a:r>
          </a:p>
        </p:txBody>
      </p:sp>
    </p:spTree>
    <p:extLst>
      <p:ext uri="{BB962C8B-B14F-4D97-AF65-F5344CB8AC3E}">
        <p14:creationId xmlns:p14="http://schemas.microsoft.com/office/powerpoint/2010/main" xmlns="" val="40975414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FD7FF2-845F-41B9-944F-35B90659B7D6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5275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;p21"/>
          <p:cNvSpPr>
            <a:spLocks noGrp="1" noEditPoints="1"/>
          </p:cNvSpPr>
          <p:nvPr>
            <p:ph type="title"/>
          </p:nvPr>
        </p:nvSpPr>
        <p:spPr bwMode="auto">
          <a:xfrm>
            <a:off x="509588" y="349251"/>
            <a:ext cx="7886700" cy="311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" name="Google Shape;23;p21"/>
          <p:cNvSpPr>
            <a:spLocks noGrp="1" noEditPoints="1"/>
          </p:cNvSpPr>
          <p:nvPr>
            <p:ph type="sldNum" idx="12"/>
          </p:nvPr>
        </p:nvSpPr>
        <p:spPr bwMode="auto">
          <a:xfrm>
            <a:off x="-11803" y="6408965"/>
            <a:ext cx="434527" cy="3696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7" name="Google Shape;24;p21"/>
          <p:cNvSpPr>
            <a:spLocks noGrp="1" noEditPoints="1"/>
          </p:cNvSpPr>
          <p:nvPr>
            <p:ph type="body" idx="1"/>
          </p:nvPr>
        </p:nvSpPr>
        <p:spPr bwMode="auto">
          <a:xfrm>
            <a:off x="509587" y="660401"/>
            <a:ext cx="4797029" cy="37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1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8" name="Google Shape;25;p21"/>
          <p:cNvSpPr/>
          <p:nvPr/>
        </p:nvSpPr>
        <p:spPr bwMode="auto">
          <a:xfrm>
            <a:off x="354912" y="1"/>
            <a:ext cx="62946" cy="11838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6;p21"/>
          <p:cNvSpPr/>
          <p:nvPr/>
        </p:nvSpPr>
        <p:spPr bwMode="auto">
          <a:xfrm>
            <a:off x="9080609" y="0"/>
            <a:ext cx="62946" cy="6858000"/>
          </a:xfrm>
          <a:prstGeom prst="rect">
            <a:avLst/>
          </a:prstGeom>
          <a:gradFill>
            <a:gsLst>
              <a:gs pos="0">
                <a:srgbClr val="039384"/>
              </a:gs>
              <a:gs pos="100000">
                <a:srgbClr val="264281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27;p21"/>
          <p:cNvSpPr>
            <a:spLocks noGrp="1" noEditPoints="1"/>
          </p:cNvSpPr>
          <p:nvPr>
            <p:ph type="body" idx="2"/>
          </p:nvPr>
        </p:nvSpPr>
        <p:spPr bwMode="auto">
          <a:xfrm>
            <a:off x="7798634" y="6492875"/>
            <a:ext cx="1219030" cy="285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45720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  <a:defRPr sz="1200" b="1">
                <a:solidFill>
                  <a:srgbClr val="2642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11" name="Google Shape;28;p21"/>
          <p:cNvSpPr>
            <a:spLocks noGrp="1" noEditPoints="1"/>
          </p:cNvSpPr>
          <p:nvPr>
            <p:ph type="body" idx="3"/>
          </p:nvPr>
        </p:nvSpPr>
        <p:spPr bwMode="auto">
          <a:xfrm>
            <a:off x="509587" y="1363663"/>
            <a:ext cx="4797029" cy="375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lvl1pPr marL="457200" marR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 panose="020B0604020202020204" pitchFamily="34" charset="0"/>
              <a:buNone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 panose="020B0604020202020204" pitchFamily="34" charset="0"/>
              <a:buNone/>
              <a:defRPr sz="14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 panose="020B0604020202020204" pitchFamily="34" charset="0"/>
              <a:buNone/>
              <a:defRPr sz="12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0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 panose="020B0604020202020204" pitchFamily="34" charset="0"/>
              <a:buNone/>
              <a:defRPr sz="1800" b="0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  <p:sp>
        <p:nvSpPr>
          <p:cNvPr id="12" name="Google Shape;29;p21"/>
          <p:cNvSpPr>
            <a:spLocks noGrp="1" noEditPoints="1"/>
          </p:cNvSpPr>
          <p:nvPr>
            <p:ph type="body" idx="4"/>
          </p:nvPr>
        </p:nvSpPr>
        <p:spPr bwMode="auto">
          <a:xfrm>
            <a:off x="509587" y="1838099"/>
            <a:ext cx="4797029" cy="358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>
            <a:lvl1pPr marL="4572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 panose="020B0604020202020204" pitchFamily="34" charset="0"/>
              <a:buNone/>
              <a:defRPr sz="14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39590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1511067" r:id="rId1"/>
    <p:sldLayoutId id="2371511068" r:id="rId2"/>
    <p:sldLayoutId id="2371511069" r:id="rId3"/>
    <p:sldLayoutId id="2371511070" r:id="rId4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354782" y="0"/>
            <a:ext cx="3789218" cy="6858000"/>
          </a:xfrm>
          <a:prstGeom prst="rect">
            <a:avLst/>
          </a:prstGeom>
          <a:solidFill>
            <a:srgbClr val="436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70" y="0"/>
            <a:ext cx="9126006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90" y="614441"/>
            <a:ext cx="2848889" cy="1168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048" y="2401140"/>
            <a:ext cx="4620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по мерам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поддержки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466" y="4139926"/>
            <a:ext cx="1562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402;p6"/>
          <p:cNvSpPr txBox="1"/>
          <p:nvPr/>
        </p:nvSpPr>
        <p:spPr bwMode="auto">
          <a:xfrm>
            <a:off x="569048" y="5432553"/>
            <a:ext cx="3354880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ru-RU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0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0" y="0"/>
            <a:ext cx="9144000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6987" y="2714584"/>
            <a:ext cx="34289" cy="1582470"/>
          </a:xfrm>
          <a:prstGeom prst="rect">
            <a:avLst/>
          </a:prstGeom>
          <a:gradFill>
            <a:gsLst>
              <a:gs pos="0">
                <a:srgbClr val="2660AE"/>
              </a:gs>
              <a:gs pos="100000">
                <a:srgbClr val="08CCB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26" name="Прямая соед. линия 1 27"/>
          <p:cNvCxnSpPr/>
          <p:nvPr/>
        </p:nvCxnSpPr>
        <p:spPr bwMode="auto">
          <a:xfrm>
            <a:off x="3877687" y="2810621"/>
            <a:ext cx="0" cy="60696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 bwMode="auto">
          <a:xfrm>
            <a:off x="554775" y="917270"/>
            <a:ext cx="6588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Ленинградской области от 06.04.2020 № </a:t>
            </a:r>
            <a:r>
              <a:rPr lang="ru-RU" sz="1400" b="1" dirty="0" smtClean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36-ОЗ</a:t>
            </a:r>
            <a:endParaRPr lang="ru-RU" sz="1400" b="1" dirty="0">
              <a:solidFill>
                <a:srgbClr val="12A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i="1" dirty="0">
              <a:solidFill>
                <a:srgbClr val="7BD0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7021" y="1241562"/>
            <a:ext cx="71048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Налогоплательщики с правом применения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 по перечню ОКВЭД в п. 1 ст. 3 № 36-ОЗ (≥</a:t>
            </a:r>
            <a:r>
              <a:rPr lang="ru-RU" sz="1400" b="1" dirty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от дохода – от деятельности по этим кодам, налоговый учёт в Ленинградской области);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Организации-участники промышленного кластера (в ЛО-кластер ЛПК);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на территории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Бокситогорского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Лодейнопольского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Подпорожского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или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монопрофильного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образования Л.О;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национального проекта «Производительность труда»;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Субъекты МСП, продукция которых включена в планы по импортозамещению, утверждённых приказами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России, или отраслевые перечни.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применение ИНВ не предоставляется тем, кто находится на других видах поддержки инвесторов в регионе.</a:t>
            </a:r>
          </a:p>
        </p:txBody>
      </p:sp>
      <p:cxnSp>
        <p:nvCxnSpPr>
          <p:cNvPr id="27" name="Прямая соед. линия 1 27"/>
          <p:cNvCxnSpPr/>
          <p:nvPr/>
        </p:nvCxnSpPr>
        <p:spPr bwMode="auto">
          <a:xfrm>
            <a:off x="5860031" y="2810621"/>
            <a:ext cx="0" cy="60696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402;p6"/>
          <p:cNvSpPr txBox="1"/>
          <p:nvPr/>
        </p:nvSpPr>
        <p:spPr bwMode="auto">
          <a:xfrm>
            <a:off x="554775" y="260648"/>
            <a:ext cx="7506835" cy="623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lvl1pPr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 panose="020B0604020202020204" pitchFamily="34" charset="0"/>
              <a:buNone/>
              <a:defRPr sz="2000" b="1" i="0" u="none" strike="noStrike" cap="none">
                <a:solidFill>
                  <a:srgbClr val="2843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153F9B"/>
                </a:solidFill>
              </a:rPr>
              <a:t>Инвестиционный налоговый вычет (ИНВ)</a:t>
            </a:r>
            <a:endParaRPr lang="ru-RU" sz="2400" dirty="0">
              <a:solidFill>
                <a:srgbClr val="153F9B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4091" y="0"/>
            <a:ext cx="368046" cy="6858000"/>
          </a:xfrm>
          <a:prstGeom prst="rect">
            <a:avLst/>
          </a:prstGeom>
        </p:spPr>
      </p:pic>
      <p:sp>
        <p:nvSpPr>
          <p:cNvPr id="7" name="Текст 3"/>
          <p:cNvSpPr txBox="1">
            <a:spLocks noEditPoints="1"/>
          </p:cNvSpPr>
          <p:nvPr/>
        </p:nvSpPr>
        <p:spPr bwMode="auto">
          <a:xfrm>
            <a:off x="7542328" y="6492875"/>
            <a:ext cx="1219030" cy="28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>
            <a:noAutofit/>
          </a:bodyPr>
          <a:lstStyle>
            <a:lvl1pPr marL="4572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  <a:defRPr sz="1200" b="1" kern="1200">
                <a:solidFill>
                  <a:srgbClr val="2642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kern="12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kern="12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828800" lvl="3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kern="12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86000" lvl="4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  <a:defRPr sz="1600" b="1" kern="12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153F9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65726" y="4"/>
            <a:ext cx="74549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. линия 1 27"/>
          <p:cNvCxnSpPr/>
          <p:nvPr/>
        </p:nvCxnSpPr>
        <p:spPr bwMode="auto">
          <a:xfrm>
            <a:off x="3877687" y="3690091"/>
            <a:ext cx="0" cy="60696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64848" y="6055186"/>
            <a:ext cx="2382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кому </a:t>
            </a:r>
            <a:r>
              <a:rPr lang="ru-RU" sz="1600" b="1" dirty="0" smtClean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обращаться</a:t>
            </a:r>
            <a:r>
              <a:rPr lang="ru-RU" sz="1600" b="1" dirty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Google Shape;323;p5"/>
          <p:cNvSpPr txBox="1">
            <a:spLocks noEditPoints="1"/>
          </p:cNvSpPr>
          <p:nvPr/>
        </p:nvSpPr>
        <p:spPr bwMode="auto">
          <a:xfrm>
            <a:off x="29181" y="6408965"/>
            <a:ext cx="301534" cy="369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>
            <a:noAutofit/>
          </a:bodyPr>
          <a:lstStyle>
            <a:lvl1pPr marL="0" marR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 b="1" i="0" u="none" strike="noStrike" kern="120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25374" y="3556005"/>
            <a:ext cx="60972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6930" y="6041145"/>
            <a:ext cx="497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 экономического развития и инвестиционной деятельности</a:t>
            </a:r>
            <a:endParaRPr lang="ru-RU" sz="1600" u="sng" dirty="0">
              <a:solidFill>
                <a:srgbClr val="153F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0542" y="1525671"/>
            <a:ext cx="464072" cy="65368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16130" y="3915207"/>
            <a:ext cx="71048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право уменьшить сумму налога на прибыль, на стоимость созданных (приобретенных реконструированных) объектов основных средств подраздела «машины и оборудование» 3-10 амортизационных групп;</a:t>
            </a: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суммы расходов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Налоговая ставка по налогу на прибыль – </a:t>
            </a:r>
            <a:r>
              <a:rPr lang="ru-RU" sz="1400" b="1" dirty="0">
                <a:solidFill>
                  <a:srgbClr val="12A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xmlns="" val="4134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341" y="1160977"/>
            <a:ext cx="2691301" cy="585053"/>
          </a:xfrm>
        </p:spPr>
        <p:txBody>
          <a:bodyPr/>
          <a:lstStyle/>
          <a:p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участия: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3148D6A-4602-40B1-9421-72C6BBF33F83}"/>
              </a:ext>
            </a:extLst>
          </p:cNvPr>
          <p:cNvSpPr txBox="1"/>
          <p:nvPr/>
        </p:nvSpPr>
        <p:spPr>
          <a:xfrm>
            <a:off x="712836" y="1641451"/>
            <a:ext cx="7747596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Выручка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предприятия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 400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млн.руб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за предыдущий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год</a:t>
            </a:r>
          </a:p>
          <a:p>
            <a:pPr algn="just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Предприятия из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базовых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несырьевых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отраслей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обрабатывающее производство, сельское хозяйство, транспорт, строительство,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торговля</a:t>
            </a:r>
          </a:p>
          <a:p>
            <a:pPr algn="just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Доля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участия налоговых резидентов иностранных государств в уставном (складочном) капитале юридического лица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 выше 50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4" name="Picture 2" descr="иллюстрация с восклицательным знаком, черно-белый шрифт, восклицательный  знак, текст, черный, картинки png | PNGWing">
            <a:extLst>
              <a:ext uri="{FF2B5EF4-FFF2-40B4-BE49-F238E27FC236}">
                <a16:creationId xmlns="" xmlns:a16="http://schemas.microsoft.com/office/drawing/2014/main" id="{ACD0E9AB-2919-456B-AD8B-3EBD8AC52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022" b="99348" l="1848" r="99022">
                        <a14:foregroundMark x1="52283" y1="25435" x2="47500" y2="35870"/>
                        <a14:foregroundMark x1="47500" y1="35870" x2="50000" y2="56304"/>
                        <a14:foregroundMark x1="50000" y1="56304" x2="52609" y2="26630"/>
                        <a14:foregroundMark x1="52609" y1="26630" x2="52065" y2="25435"/>
                        <a14:foregroundMark x1="52065" y1="73804" x2="50870" y2="74891"/>
                        <a14:foregroundMark x1="26413" y1="7826" x2="44239" y2="1630"/>
                        <a14:foregroundMark x1="44239" y1="1630" x2="62826" y2="4130"/>
                        <a14:foregroundMark x1="62826" y1="4130" x2="75761" y2="9565"/>
                        <a14:foregroundMark x1="85543" y1="17500" x2="92065" y2="24783"/>
                        <a14:foregroundMark x1="92065" y1="24783" x2="99022" y2="52391"/>
                        <a14:foregroundMark x1="99022" y1="52391" x2="96848" y2="62391"/>
                        <a14:foregroundMark x1="5761" y1="30543" x2="1848" y2="49022"/>
                        <a14:foregroundMark x1="1848" y1="49022" x2="2609" y2="57065"/>
                        <a14:foregroundMark x1="42391" y1="97826" x2="51630" y2="98043"/>
                        <a14:foregroundMark x1="51630" y1="98043" x2="53478" y2="99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78" r="-1417"/>
          <a:stretch/>
        </p:blipFill>
        <p:spPr bwMode="auto">
          <a:xfrm>
            <a:off x="377142" y="4929291"/>
            <a:ext cx="1166399" cy="16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3148D6A-4602-40B1-9421-72C6BBF33F83}"/>
              </a:ext>
            </a:extLst>
          </p:cNvPr>
          <p:cNvSpPr txBox="1"/>
          <p:nvPr/>
        </p:nvSpPr>
        <p:spPr>
          <a:xfrm>
            <a:off x="260938" y="617353"/>
            <a:ext cx="79481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1E86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</a:t>
            </a:r>
            <a:r>
              <a:rPr lang="ru-RU" b="1" dirty="0">
                <a:solidFill>
                  <a:srgbClr val="1E86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dirty="0" smtClean="0">
                <a:solidFill>
                  <a:srgbClr val="1E86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lang="ru-RU" b="1" dirty="0">
                <a:solidFill>
                  <a:srgbClr val="1E86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«Производительность труда»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652120" y="1628800"/>
            <a:ext cx="2691301" cy="58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E86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400"/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148D6A-4602-40B1-9421-72C6BBF33F83}"/>
              </a:ext>
            </a:extLst>
          </p:cNvPr>
          <p:cNvSpPr txBox="1"/>
          <p:nvPr/>
        </p:nvSpPr>
        <p:spPr>
          <a:xfrm>
            <a:off x="91414" y="4286956"/>
            <a:ext cx="4316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12836" y="3561139"/>
            <a:ext cx="39311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E86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уже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проектов находятся в активной фазе: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«УЛЬТРАМАР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«СЛОТЕКС-МК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ЛЕНТЕХСТРОМ-КОМПЛЕКТ»,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«НОРД ПАЛП»,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НЭМО»,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ОРИМИ»,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«ТЕПЛОВОЕ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ОБОРУДОВАНИЕ»,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АРГОС-ЭЛЕКТРОН», ЗАО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«АГРОКОМПЛЕКС «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ОРЕДЕЖ»,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«ЗАВОД НЕВСКИЙ ЛАМИНАТ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«ПЛЕМЗАВОД «АГРО-БАЛТ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716016" y="3424986"/>
            <a:ext cx="3744416" cy="311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E86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новых предприятий, прошедших отбор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«АУР ВСЕВОЛОЖСК»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«ГЕСЕР»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«ГАЛАКТИКА»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«ПЛАСТКОР»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«ММ ПОФ ПЭКЭДЖИНГ»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«КАПРИ»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2023 года необходимо вовлечь ещё 17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</a:p>
          <a:p>
            <a:pPr algn="ctr"/>
            <a:endParaRPr lang="ru-RU" sz="12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1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81" y="6120309"/>
            <a:ext cx="8587209" cy="405036"/>
          </a:xfrm>
        </p:spPr>
        <p:txBody>
          <a:bodyPr/>
          <a:lstStyle/>
          <a:p>
            <a:r>
              <a:rPr lang="ru-RU" sz="2400" dirty="0" smtClean="0"/>
              <a:t>в кредитные организации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917" y="933450"/>
            <a:ext cx="8335962" cy="537597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40" y="0"/>
            <a:ext cx="8964487" cy="62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11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90">
  <a:themeElements>
    <a:clrScheme name="Theme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291</Words>
  <Application>Microsoft Office PowerPoint</Application>
  <PresentationFormat>Экран (4:3)</PresentationFormat>
  <Paragraphs>66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Theme90</vt:lpstr>
      <vt:lpstr>Слайд 1</vt:lpstr>
      <vt:lpstr>Слайд 2</vt:lpstr>
      <vt:lpstr>Слайд 3</vt:lpstr>
      <vt:lpstr>Слайд 4</vt:lpstr>
      <vt:lpstr>Слайд 5</vt:lpstr>
      <vt:lpstr>Слайд 6</vt:lpstr>
      <vt:lpstr>Критерии участия:</vt:lpstr>
      <vt:lpstr>Слайд 8</vt:lpstr>
      <vt:lpstr>в кредитные организации</vt:lpstr>
      <vt:lpstr>Слайд 10</vt:lpstr>
      <vt:lpstr>Слайд 11</vt:lpstr>
      <vt:lpstr>Слайд 12</vt:lpstr>
      <vt:lpstr>Слайд 13</vt:lpstr>
      <vt:lpstr>Слайд 14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cp:lastModifiedBy>мазур_кв</cp:lastModifiedBy>
  <cp:revision>26</cp:revision>
  <dcterms:created xsi:type="dcterms:W3CDTF">2023-04-26T07:39:54Z</dcterms:created>
  <dcterms:modified xsi:type="dcterms:W3CDTF">2023-05-02T06:46:06Z</dcterms:modified>
</cp:coreProperties>
</file>